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8"/>
  </p:notesMasterIdLst>
  <p:sldIdLst>
    <p:sldId id="256" r:id="rId2"/>
    <p:sldId id="281" r:id="rId3"/>
    <p:sldId id="259" r:id="rId4"/>
    <p:sldId id="265" r:id="rId5"/>
    <p:sldId id="280" r:id="rId6"/>
    <p:sldId id="266" r:id="rId7"/>
    <p:sldId id="270" r:id="rId8"/>
    <p:sldId id="285" r:id="rId9"/>
    <p:sldId id="286" r:id="rId10"/>
    <p:sldId id="282" r:id="rId11"/>
    <p:sldId id="283" r:id="rId12"/>
    <p:sldId id="284" r:id="rId13"/>
    <p:sldId id="263" r:id="rId14"/>
    <p:sldId id="287" r:id="rId15"/>
    <p:sldId id="288" r:id="rId16"/>
    <p:sldId id="279" r:id="rId17"/>
  </p:sldIdLst>
  <p:sldSz cx="9144000" cy="5143500" type="screen16x9"/>
  <p:notesSz cx="6858000" cy="9144000"/>
  <p:embeddedFontLst>
    <p:embeddedFont>
      <p:font typeface="Russo One" panose="020B0604020202020204" charset="0"/>
      <p:regular r:id="rId19"/>
    </p:embeddedFont>
    <p:embeddedFont>
      <p:font typeface="Jura" panose="020B0604020202020204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7C002BB-C26B-4F88-AE62-141BAA491D04}">
  <a:tblStyle styleId="{F7C002BB-C26B-4F88-AE62-141BAA491D0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2" d="100"/>
          <a:sy n="82" d="100"/>
        </p:scale>
        <p:origin x="1644" y="6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jpeg>
</file>

<file path=ppt/media/image2.jpeg>
</file>

<file path=ppt/media/image3.jpeg>
</file>

<file path=ppt/media/image4.jpeg>
</file>

<file path=ppt/media/image5.jpg>
</file>

<file path=ppt/media/image6.jpeg>
</file>

<file path=ppt/media/image7.jpg>
</file>

<file path=ppt/media/image8.jpe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4d3d8c73f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4d3d8c73f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e4b7ac326b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e4b7ac326b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4b7ac326b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4b7ac326b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4b7ac326b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4b7ac326b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43602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e4b7ac326b_0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e4b7ac326b_0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e4b7ac326b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e4b7ac326b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e4b7ac326b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e4b7ac326b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e4b7ac326b_0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e4b7ac326b_0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477825" y="539500"/>
            <a:ext cx="3952800" cy="29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492329" y="3390146"/>
            <a:ext cx="2440200" cy="59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BLANK_1_1_1_1_1_1_1_1_1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25"/>
          <p:cNvGrpSpPr/>
          <p:nvPr/>
        </p:nvGrpSpPr>
        <p:grpSpPr>
          <a:xfrm>
            <a:off x="341550" y="175525"/>
            <a:ext cx="8620151" cy="4622975"/>
            <a:chOff x="341550" y="175525"/>
            <a:chExt cx="8620151" cy="4622975"/>
          </a:xfrm>
        </p:grpSpPr>
        <p:sp>
          <p:nvSpPr>
            <p:cNvPr id="118" name="Google Shape;118;p25"/>
            <p:cNvSpPr/>
            <p:nvPr/>
          </p:nvSpPr>
          <p:spPr>
            <a:xfrm rot="10800000" flipH="1">
              <a:off x="4098401" y="175525"/>
              <a:ext cx="4863300" cy="1212900"/>
            </a:xfrm>
            <a:prstGeom prst="snip1Rect">
              <a:avLst>
                <a:gd name="adj" fmla="val 16667"/>
              </a:avLst>
            </a:prstGeom>
            <a:solidFill>
              <a:schemeClr val="dk1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5"/>
            <p:cNvSpPr/>
            <p:nvPr/>
          </p:nvSpPr>
          <p:spPr>
            <a:xfrm>
              <a:off x="341550" y="345000"/>
              <a:ext cx="8460900" cy="4453500"/>
            </a:xfrm>
            <a:prstGeom prst="rect">
              <a:avLst/>
            </a:prstGeom>
            <a:solidFill>
              <a:schemeClr val="dk1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16475" y="2157750"/>
            <a:ext cx="4302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716475" y="1176150"/>
            <a:ext cx="1255200" cy="841800"/>
          </a:xfrm>
          <a:prstGeom prst="rect">
            <a:avLst/>
          </a:prstGeom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16475" y="3075750"/>
            <a:ext cx="3029400" cy="5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4143950" y="966677"/>
            <a:ext cx="4198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4308125" y="1919977"/>
            <a:ext cx="4034400" cy="20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title"/>
          </p:nvPr>
        </p:nvSpPr>
        <p:spPr>
          <a:xfrm>
            <a:off x="716475" y="3805725"/>
            <a:ext cx="7456800" cy="70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8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subTitle" idx="1"/>
          </p:nvPr>
        </p:nvSpPr>
        <p:spPr>
          <a:xfrm>
            <a:off x="720000" y="1538850"/>
            <a:ext cx="4672800" cy="21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4365725" y="2377545"/>
            <a:ext cx="3912600" cy="8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2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title" idx="2" hasCustomPrompt="1"/>
          </p:nvPr>
        </p:nvSpPr>
        <p:spPr>
          <a:xfrm>
            <a:off x="7023125" y="1396723"/>
            <a:ext cx="1255200" cy="841800"/>
          </a:xfrm>
          <a:prstGeom prst="rect">
            <a:avLst/>
          </a:prstGeom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2" name="Google Shape;102;p20"/>
          <p:cNvSpPr txBox="1">
            <a:spLocks noGrp="1"/>
          </p:cNvSpPr>
          <p:nvPr>
            <p:ph type="subTitle" idx="1"/>
          </p:nvPr>
        </p:nvSpPr>
        <p:spPr>
          <a:xfrm>
            <a:off x="5096925" y="3299000"/>
            <a:ext cx="3162900" cy="5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_1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 txBox="1">
            <a:spLocks noGrp="1"/>
          </p:cNvSpPr>
          <p:nvPr>
            <p:ph type="ctrTitle"/>
          </p:nvPr>
        </p:nvSpPr>
        <p:spPr>
          <a:xfrm>
            <a:off x="2539500" y="595625"/>
            <a:ext cx="4065000" cy="7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0" name="Google Shape;110;p23"/>
          <p:cNvSpPr txBox="1">
            <a:spLocks noGrp="1"/>
          </p:cNvSpPr>
          <p:nvPr>
            <p:ph type="subTitle" idx="1"/>
          </p:nvPr>
        </p:nvSpPr>
        <p:spPr>
          <a:xfrm>
            <a:off x="2582250" y="1576500"/>
            <a:ext cx="3979500" cy="10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1" name="Google Shape;111;p23"/>
          <p:cNvSpPr txBox="1"/>
          <p:nvPr/>
        </p:nvSpPr>
        <p:spPr>
          <a:xfrm>
            <a:off x="1998900" y="3816550"/>
            <a:ext cx="5146200" cy="4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Jura"/>
                <a:ea typeface="Jura"/>
                <a:cs typeface="Jura"/>
                <a:sym typeface="Jura"/>
              </a:rPr>
              <a:t>CREDITS:</a:t>
            </a:r>
            <a:r>
              <a:rPr lang="en" sz="1200">
                <a:solidFill>
                  <a:schemeClr val="lt1"/>
                </a:solidFill>
                <a:latin typeface="Jura"/>
                <a:ea typeface="Jura"/>
                <a:cs typeface="Jura"/>
                <a:sym typeface="Jura"/>
              </a:rPr>
              <a:t> This presentation template was created by </a:t>
            </a:r>
            <a:r>
              <a:rPr lang="en" sz="1200" b="1" u="sng">
                <a:solidFill>
                  <a:schemeClr val="lt1"/>
                </a:solidFill>
                <a:latin typeface="Jura"/>
                <a:ea typeface="Jura"/>
                <a:cs typeface="Jura"/>
                <a:sym typeface="Jura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lt1"/>
                </a:solidFill>
                <a:latin typeface="Jura"/>
                <a:ea typeface="Jura"/>
                <a:cs typeface="Jura"/>
                <a:sym typeface="Jura"/>
              </a:rPr>
              <a:t>, </a:t>
            </a:r>
            <a:r>
              <a:rPr lang="en" sz="1200">
                <a:solidFill>
                  <a:schemeClr val="lt1"/>
                </a:solidFill>
                <a:latin typeface="Jura"/>
                <a:ea typeface="Jura"/>
                <a:cs typeface="Jura"/>
                <a:sym typeface="Jura"/>
              </a:rPr>
              <a:t>and includes icons by</a:t>
            </a:r>
            <a:r>
              <a:rPr lang="en" sz="1200" b="1">
                <a:solidFill>
                  <a:schemeClr val="lt1"/>
                </a:solidFill>
                <a:latin typeface="Jura"/>
                <a:ea typeface="Jura"/>
                <a:cs typeface="Jura"/>
                <a:sym typeface="Jura"/>
              </a:rPr>
              <a:t> </a:t>
            </a:r>
            <a:r>
              <a:rPr lang="en" sz="1200" b="1" u="sng">
                <a:solidFill>
                  <a:schemeClr val="lt1"/>
                </a:solidFill>
                <a:latin typeface="Jura"/>
                <a:ea typeface="Jura"/>
                <a:cs typeface="Jura"/>
                <a:sym typeface="Jura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Jura"/>
                <a:ea typeface="Jura"/>
                <a:cs typeface="Jura"/>
                <a:sym typeface="Jura"/>
              </a:rPr>
              <a:t> and infographics &amp; images by </a:t>
            </a:r>
            <a:r>
              <a:rPr lang="en" sz="1200" b="1" u="sng">
                <a:solidFill>
                  <a:schemeClr val="lt1"/>
                </a:solidFill>
                <a:latin typeface="Jura"/>
                <a:ea typeface="Jura"/>
                <a:cs typeface="Jura"/>
                <a:sym typeface="Jura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 u="sng">
              <a:solidFill>
                <a:schemeClr val="lt1"/>
              </a:solidFill>
              <a:latin typeface="Jura"/>
              <a:ea typeface="Jura"/>
              <a:cs typeface="Jura"/>
              <a:sym typeface="Jura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BLANK_1_1_1_1_1_1_1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24"/>
          <p:cNvGrpSpPr/>
          <p:nvPr/>
        </p:nvGrpSpPr>
        <p:grpSpPr>
          <a:xfrm>
            <a:off x="341550" y="175525"/>
            <a:ext cx="8620151" cy="4622975"/>
            <a:chOff x="341550" y="175525"/>
            <a:chExt cx="8620151" cy="4622975"/>
          </a:xfrm>
        </p:grpSpPr>
        <p:sp>
          <p:nvSpPr>
            <p:cNvPr id="114" name="Google Shape;114;p24"/>
            <p:cNvSpPr/>
            <p:nvPr/>
          </p:nvSpPr>
          <p:spPr>
            <a:xfrm rot="10800000" flipH="1">
              <a:off x="4098401" y="175525"/>
              <a:ext cx="4863300" cy="1212900"/>
            </a:xfrm>
            <a:prstGeom prst="snip1Rect">
              <a:avLst>
                <a:gd name="adj" fmla="val 16667"/>
              </a:avLst>
            </a:prstGeom>
            <a:solidFill>
              <a:schemeClr val="dk1"/>
            </a:solid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4"/>
            <p:cNvSpPr/>
            <p:nvPr/>
          </p:nvSpPr>
          <p:spPr>
            <a:xfrm>
              <a:off x="341550" y="345000"/>
              <a:ext cx="8460900" cy="4453500"/>
            </a:xfrm>
            <a:prstGeom prst="rect">
              <a:avLst/>
            </a:prstGeom>
            <a:solidFill>
              <a:schemeClr val="dk1"/>
            </a:solid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usso One"/>
              <a:buNone/>
              <a:defRPr sz="3400" b="1"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usso One"/>
              <a:buNone/>
              <a:defRPr sz="3400" b="1"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usso One"/>
              <a:buNone/>
              <a:defRPr sz="3400" b="1"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usso One"/>
              <a:buNone/>
              <a:defRPr sz="3400" b="1"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usso One"/>
              <a:buNone/>
              <a:defRPr sz="3400" b="1"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usso One"/>
              <a:buNone/>
              <a:defRPr sz="3400" b="1"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usso One"/>
              <a:buNone/>
              <a:defRPr sz="3400" b="1"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usso One"/>
              <a:buNone/>
              <a:defRPr sz="3400" b="1"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usso One"/>
              <a:buNone/>
              <a:defRPr sz="3400" b="1">
                <a:solidFill>
                  <a:schemeClr val="dk2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Jura"/>
              <a:buChar char="●"/>
              <a:defRPr>
                <a:solidFill>
                  <a:schemeClr val="accent2"/>
                </a:solidFill>
                <a:latin typeface="Jura"/>
                <a:ea typeface="Jura"/>
                <a:cs typeface="Jura"/>
                <a:sym typeface="Jur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Jura"/>
              <a:buChar char="○"/>
              <a:defRPr>
                <a:solidFill>
                  <a:schemeClr val="accent2"/>
                </a:solidFill>
                <a:latin typeface="Jura"/>
                <a:ea typeface="Jura"/>
                <a:cs typeface="Jura"/>
                <a:sym typeface="Jur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Jura"/>
              <a:buChar char="■"/>
              <a:defRPr>
                <a:solidFill>
                  <a:schemeClr val="accent2"/>
                </a:solidFill>
                <a:latin typeface="Jura"/>
                <a:ea typeface="Jura"/>
                <a:cs typeface="Jura"/>
                <a:sym typeface="Jur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Jura"/>
              <a:buChar char="●"/>
              <a:defRPr>
                <a:solidFill>
                  <a:schemeClr val="accent2"/>
                </a:solidFill>
                <a:latin typeface="Jura"/>
                <a:ea typeface="Jura"/>
                <a:cs typeface="Jura"/>
                <a:sym typeface="Jur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Jura"/>
              <a:buChar char="○"/>
              <a:defRPr>
                <a:solidFill>
                  <a:schemeClr val="accent2"/>
                </a:solidFill>
                <a:latin typeface="Jura"/>
                <a:ea typeface="Jura"/>
                <a:cs typeface="Jura"/>
                <a:sym typeface="Jur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Jura"/>
              <a:buChar char="■"/>
              <a:defRPr>
                <a:solidFill>
                  <a:schemeClr val="accent2"/>
                </a:solidFill>
                <a:latin typeface="Jura"/>
                <a:ea typeface="Jura"/>
                <a:cs typeface="Jura"/>
                <a:sym typeface="Jur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Jura"/>
              <a:buChar char="●"/>
              <a:defRPr>
                <a:solidFill>
                  <a:schemeClr val="accent2"/>
                </a:solidFill>
                <a:latin typeface="Jura"/>
                <a:ea typeface="Jura"/>
                <a:cs typeface="Jura"/>
                <a:sym typeface="Jur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Jura"/>
              <a:buChar char="○"/>
              <a:defRPr>
                <a:solidFill>
                  <a:schemeClr val="accent2"/>
                </a:solidFill>
                <a:latin typeface="Jura"/>
                <a:ea typeface="Jura"/>
                <a:cs typeface="Jura"/>
                <a:sym typeface="Jur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Jura"/>
              <a:buChar char="■"/>
              <a:defRPr>
                <a:solidFill>
                  <a:schemeClr val="accent2"/>
                </a:solidFill>
                <a:latin typeface="Jura"/>
                <a:ea typeface="Jura"/>
                <a:cs typeface="Jura"/>
                <a:sym typeface="Jur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6" r:id="rId4"/>
    <p:sldLayoutId id="2147483658" r:id="rId5"/>
    <p:sldLayoutId id="2147483661" r:id="rId6"/>
    <p:sldLayoutId id="2147483666" r:id="rId7"/>
    <p:sldLayoutId id="2147483669" r:id="rId8"/>
    <p:sldLayoutId id="2147483670" r:id="rId9"/>
    <p:sldLayoutId id="2147483671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9"/>
          <p:cNvSpPr txBox="1">
            <a:spLocks noGrp="1"/>
          </p:cNvSpPr>
          <p:nvPr>
            <p:ph type="ctrTitle"/>
          </p:nvPr>
        </p:nvSpPr>
        <p:spPr>
          <a:xfrm>
            <a:off x="4477825" y="539500"/>
            <a:ext cx="3952800" cy="29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smtClean="0">
                <a:solidFill>
                  <a:schemeClr val="accent6"/>
                </a:solidFill>
              </a:rPr>
              <a:t>JMGames</a:t>
            </a:r>
            <a:endParaRPr sz="4800" dirty="0">
              <a:solidFill>
                <a:schemeClr val="accent3"/>
              </a:solidFill>
            </a:endParaRPr>
          </a:p>
        </p:txBody>
      </p:sp>
      <p:sp>
        <p:nvSpPr>
          <p:cNvPr id="132" name="Google Shape;132;p29"/>
          <p:cNvSpPr txBox="1">
            <a:spLocks noGrp="1"/>
          </p:cNvSpPr>
          <p:nvPr>
            <p:ph type="subTitle" idx="1"/>
          </p:nvPr>
        </p:nvSpPr>
        <p:spPr>
          <a:xfrm>
            <a:off x="4492329" y="3390146"/>
            <a:ext cx="3795886" cy="59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lt1"/>
                </a:solidFill>
              </a:rPr>
              <a:t>José Francisco Dos Santos Neto 2ºMTEC</a:t>
            </a:r>
            <a:endParaRPr dirty="0">
              <a:solidFill>
                <a:schemeClr val="lt1"/>
              </a:solidFill>
            </a:endParaRPr>
          </a:p>
        </p:txBody>
      </p:sp>
      <p:cxnSp>
        <p:nvCxnSpPr>
          <p:cNvPr id="133" name="Google Shape;133;p29"/>
          <p:cNvCxnSpPr/>
          <p:nvPr/>
        </p:nvCxnSpPr>
        <p:spPr>
          <a:xfrm>
            <a:off x="4109673" y="4200625"/>
            <a:ext cx="34248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diamond" w="med" len="med"/>
          </a:ln>
        </p:spPr>
      </p:cxn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836"/>
            <a:ext cx="4332962" cy="43329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ítulo 1"/>
          <p:cNvSpPr>
            <a:spLocks noGrp="1"/>
          </p:cNvSpPr>
          <p:nvPr>
            <p:ph type="subTitle" idx="1"/>
          </p:nvPr>
        </p:nvSpPr>
        <p:spPr>
          <a:xfrm>
            <a:off x="720000" y="1538850"/>
            <a:ext cx="7704000" cy="2103900"/>
          </a:xfrm>
        </p:spPr>
        <p:txBody>
          <a:bodyPr/>
          <a:lstStyle/>
          <a:p>
            <a:r>
              <a:rPr lang="pt-BR" b="1" dirty="0"/>
              <a:t>Vamos nos comprometer a interagir ativamente com nossa comunidade de jogadores. Responder a comentários, mensagens e feedback dos seguidores é crucial. Queremos que eles saibam que estamos comprometidos em ouvir e valorizar suas opiniões sobre os jogos.</a:t>
            </a:r>
            <a:endParaRPr lang="pt-BR" dirty="0"/>
          </a:p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Interação com o público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2488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ítulo 1"/>
          <p:cNvSpPr>
            <a:spLocks noGrp="1"/>
          </p:cNvSpPr>
          <p:nvPr>
            <p:ph type="subTitle" idx="1"/>
          </p:nvPr>
        </p:nvSpPr>
        <p:spPr>
          <a:xfrm>
            <a:off x="719999" y="1538850"/>
            <a:ext cx="7635435" cy="2103900"/>
          </a:xfrm>
        </p:spPr>
        <p:txBody>
          <a:bodyPr/>
          <a:lstStyle/>
          <a:p>
            <a:r>
              <a:rPr lang="pt-BR" b="1" dirty="0">
                <a:solidFill>
                  <a:schemeClr val="bg2"/>
                </a:solidFill>
              </a:rPr>
              <a:t>No contexto do </a:t>
            </a:r>
            <a:r>
              <a:rPr lang="pt-BR" b="1" dirty="0" err="1">
                <a:solidFill>
                  <a:schemeClr val="bg2"/>
                </a:solidFill>
              </a:rPr>
              <a:t>JMGames</a:t>
            </a:r>
            <a:r>
              <a:rPr lang="pt-BR" b="1" dirty="0">
                <a:solidFill>
                  <a:schemeClr val="bg2"/>
                </a:solidFill>
              </a:rPr>
              <a:t> e conteúdo de jogos, vamos pesquisar e utilizar </a:t>
            </a:r>
            <a:r>
              <a:rPr lang="pt-BR" b="1" dirty="0" err="1">
                <a:solidFill>
                  <a:schemeClr val="bg2"/>
                </a:solidFill>
              </a:rPr>
              <a:t>hashtags</a:t>
            </a:r>
            <a:r>
              <a:rPr lang="pt-BR" b="1" dirty="0">
                <a:solidFill>
                  <a:schemeClr val="bg2"/>
                </a:solidFill>
              </a:rPr>
              <a:t> relevantes. Isso aumentará a visibilidade de nossas postagens para jogadores interessados. Entretanto, evitaremos o uso excessivo de </a:t>
            </a:r>
            <a:r>
              <a:rPr lang="pt-BR" b="1" dirty="0" err="1">
                <a:solidFill>
                  <a:schemeClr val="bg2"/>
                </a:solidFill>
              </a:rPr>
              <a:t>hashtags</a:t>
            </a:r>
            <a:r>
              <a:rPr lang="pt-BR" b="1" dirty="0">
                <a:solidFill>
                  <a:schemeClr val="bg2"/>
                </a:solidFill>
              </a:rPr>
              <a:t>, garantindo que sejam sempre pertinentes ao conteúdo.</a:t>
            </a:r>
            <a:endParaRPr lang="pt-BR" dirty="0">
              <a:solidFill>
                <a:schemeClr val="bg2"/>
              </a:solidFill>
            </a:endParaRPr>
          </a:p>
          <a:p>
            <a:endParaRPr lang="pt-BR" dirty="0">
              <a:solidFill>
                <a:schemeClr val="bg2"/>
              </a:solidFill>
            </a:endParaRP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accent2"/>
                </a:solidFill>
              </a:rPr>
              <a:t>Uso de </a:t>
            </a:r>
            <a:r>
              <a:rPr lang="pt-BR" dirty="0" err="1">
                <a:solidFill>
                  <a:schemeClr val="accent2"/>
                </a:solidFill>
              </a:rPr>
              <a:t>hashtags</a:t>
            </a:r>
            <a:r>
              <a:rPr lang="pt-BR" dirty="0">
                <a:solidFill>
                  <a:schemeClr val="accent2"/>
                </a:solidFill>
              </a:rPr>
              <a:t> </a:t>
            </a:r>
            <a:endParaRPr lang="pt-BR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339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ítulo 1"/>
          <p:cNvSpPr>
            <a:spLocks noGrp="1"/>
          </p:cNvSpPr>
          <p:nvPr>
            <p:ph type="subTitle" idx="1"/>
          </p:nvPr>
        </p:nvSpPr>
        <p:spPr>
          <a:xfrm>
            <a:off x="719999" y="1538850"/>
            <a:ext cx="7836771" cy="2103900"/>
          </a:xfrm>
        </p:spPr>
        <p:txBody>
          <a:bodyPr/>
          <a:lstStyle/>
          <a:p>
            <a:r>
              <a:rPr lang="pt-BR" b="1" dirty="0"/>
              <a:t>Para manter nosso público envolvido, estabeleceremos uma programação consistente de postagens relacionadas a jogos. Isso garantirá que nossos seguidores saibam quando podem esperar nosso conteúdo e nos ajudará a manter a relevância em nosso nicho.</a:t>
            </a:r>
            <a:endParaRPr lang="pt-BR" dirty="0"/>
          </a:p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accent4"/>
                </a:solidFill>
              </a:rPr>
              <a:t>Publicação regular</a:t>
            </a:r>
            <a:endParaRPr lang="pt-BR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3782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6"/>
          <p:cNvSpPr txBox="1">
            <a:spLocks noGrp="1"/>
          </p:cNvSpPr>
          <p:nvPr>
            <p:ph type="title" idx="2"/>
          </p:nvPr>
        </p:nvSpPr>
        <p:spPr>
          <a:xfrm>
            <a:off x="102248" y="1742536"/>
            <a:ext cx="2570189" cy="135817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Lives</a:t>
            </a:r>
            <a:endParaRPr dirty="0"/>
          </a:p>
        </p:txBody>
      </p:sp>
      <p:pic>
        <p:nvPicPr>
          <p:cNvPr id="319" name="Google Shape;319;p36"/>
          <p:cNvPicPr preferRelativeResize="0"/>
          <p:nvPr/>
        </p:nvPicPr>
        <p:blipFill rotWithShape="1">
          <a:blip r:embed="rId3">
            <a:alphaModFix/>
          </a:blip>
          <a:srcRect l="27005" r="28526"/>
          <a:stretch/>
        </p:blipFill>
        <p:spPr>
          <a:xfrm>
            <a:off x="-6393396" y="8424896"/>
            <a:ext cx="711376" cy="1638685"/>
          </a:xfrm>
          <a:prstGeom prst="rect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28" name="Picture 4" descr="Elden Ring – Jogos para PS4 e PS5 | PlayStation (Brasil)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5888" y="657744"/>
            <a:ext cx="2839682" cy="1920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od of War Ragnarök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5888" y="2734573"/>
            <a:ext cx="2839682" cy="2129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arvel's Spider-Man 2 - Exclusivo de PS5 | PlayStation (Brasil)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193" y="801685"/>
            <a:ext cx="2577184" cy="3865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The Game Awards 2022 - Veja a lista completa de vencedor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5004" y="0"/>
            <a:ext cx="9465172" cy="5324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2" descr="tga-logo-desktop"/>
          <p:cNvSpPr>
            <a:spLocks noChangeAspect="1" noChangeArrowheads="1"/>
          </p:cNvSpPr>
          <p:nvPr/>
        </p:nvSpPr>
        <p:spPr bwMode="auto">
          <a:xfrm>
            <a:off x="155574" y="-144463"/>
            <a:ext cx="3585915" cy="3585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7420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ítulo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" name="tga-bg-video-202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213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8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52"/>
          <p:cNvSpPr txBox="1">
            <a:spLocks noGrp="1"/>
          </p:cNvSpPr>
          <p:nvPr>
            <p:ph type="ctrTitle"/>
          </p:nvPr>
        </p:nvSpPr>
        <p:spPr>
          <a:xfrm>
            <a:off x="2539500" y="595625"/>
            <a:ext cx="4065000" cy="7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Obrigado</a:t>
            </a:r>
            <a:endParaRPr dirty="0"/>
          </a:p>
        </p:txBody>
      </p:sp>
      <p:sp>
        <p:nvSpPr>
          <p:cNvPr id="634" name="Google Shape;634;p52"/>
          <p:cNvSpPr txBox="1">
            <a:spLocks noGrp="1"/>
          </p:cNvSpPr>
          <p:nvPr>
            <p:ph type="subTitle" idx="1"/>
          </p:nvPr>
        </p:nvSpPr>
        <p:spPr>
          <a:xfrm>
            <a:off x="2582250" y="1576500"/>
            <a:ext cx="3979500" cy="10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pt-BR" dirty="0"/>
              <a:t>A vida é igual a um jogo de videogame, passamos por uma fase e vem outra pior!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635" name="Google Shape;635;p52"/>
          <p:cNvSpPr txBox="1"/>
          <p:nvPr/>
        </p:nvSpPr>
        <p:spPr>
          <a:xfrm>
            <a:off x="3072000" y="4291975"/>
            <a:ext cx="3000000" cy="2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Jura"/>
                <a:ea typeface="Jura"/>
                <a:cs typeface="Jura"/>
                <a:sym typeface="Jura"/>
              </a:rPr>
              <a:t>Please keep this slide for attribution</a:t>
            </a:r>
            <a:endParaRPr sz="1100" b="1">
              <a:solidFill>
                <a:schemeClr val="lt1"/>
              </a:solidFill>
              <a:latin typeface="Jura"/>
              <a:ea typeface="Jura"/>
              <a:cs typeface="Jura"/>
              <a:sym typeface="Jura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1803633" y="3877078"/>
            <a:ext cx="5670958" cy="72145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AutoShape 2" descr="Kratos (God of War) – Wikipédia, a enciclopédia livr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6148" name="Picture 4" descr="Kratos (God of War) – Wikipédia, a enciclopédia liv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8110" y="2721184"/>
            <a:ext cx="1748290" cy="2311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ítulo 1"/>
          <p:cNvSpPr>
            <a:spLocks noGrp="1"/>
          </p:cNvSpPr>
          <p:nvPr>
            <p:ph type="subTitle" idx="1"/>
          </p:nvPr>
        </p:nvSpPr>
        <p:spPr>
          <a:xfrm>
            <a:off x="720000" y="1538850"/>
            <a:ext cx="7543156" cy="2103900"/>
          </a:xfrm>
        </p:spPr>
        <p:txBody>
          <a:bodyPr/>
          <a:lstStyle/>
          <a:p>
            <a:r>
              <a:rPr lang="pt-BR" dirty="0"/>
              <a:t>O objetivo do meu canal de jogos é proporcionar entretenimento de alta qualidade e informações relevantes para a comunidade de jogadores. Quero criar conteúdo divertido, informativo e envolvente que mantenha os espectadores entretidos, ao mesmo tempo em que ofereço dicas, análises e insights valiosos sobre os jogos que apresentamos. Meu objetivo é construir uma comunidade de jogadores apaixonados, compartilhar minha paixão pelos videogames e, eventualmente, estabelecer parcerias com desenvolvedores de jogos para promover produtos e eventos relacionados aos jogos.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Objetivo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93493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2"/>
          <p:cNvSpPr txBox="1">
            <a:spLocks noGrp="1"/>
          </p:cNvSpPr>
          <p:nvPr>
            <p:ph type="title"/>
          </p:nvPr>
        </p:nvSpPr>
        <p:spPr>
          <a:xfrm>
            <a:off x="4143950" y="966677"/>
            <a:ext cx="4198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6"/>
                </a:solidFill>
              </a:rPr>
              <a:t>Sobre o canal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166" name="Google Shape;166;p32"/>
          <p:cNvSpPr txBox="1">
            <a:spLocks noGrp="1"/>
          </p:cNvSpPr>
          <p:nvPr>
            <p:ph type="subTitle" idx="1"/>
          </p:nvPr>
        </p:nvSpPr>
        <p:spPr>
          <a:xfrm>
            <a:off x="4786297" y="1869643"/>
            <a:ext cx="4034400" cy="20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>
                <a:solidFill>
                  <a:schemeClr val="lt1"/>
                </a:solidFill>
              </a:rPr>
              <a:t>Canal focado em jogos e lives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1030" name="Picture 6" descr="PS5 vs. Nintendo Switch vs. Xbox Series X vs. PC: Which gives you the best  bang for your buck? | Laptop Ma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70" y="807771"/>
            <a:ext cx="4983059" cy="2802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6"/>
                </a:solidFill>
              </a:rPr>
              <a:t>Youtube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333" name="Google Shape;333;p38"/>
          <p:cNvSpPr txBox="1">
            <a:spLocks noGrp="1"/>
          </p:cNvSpPr>
          <p:nvPr>
            <p:ph type="subTitle" idx="1"/>
          </p:nvPr>
        </p:nvSpPr>
        <p:spPr>
          <a:xfrm>
            <a:off x="720000" y="1199626"/>
            <a:ext cx="1972866" cy="24431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pt-BR" dirty="0" smtClean="0">
                <a:solidFill>
                  <a:schemeClr val="lt1"/>
                </a:solidFill>
              </a:rPr>
              <a:t>Como </a:t>
            </a:r>
            <a:r>
              <a:rPr lang="pt-BR" dirty="0">
                <a:solidFill>
                  <a:schemeClr val="lt1"/>
                </a:solidFill>
              </a:rPr>
              <a:t>plataforma de hospedagem de vídeos, o </a:t>
            </a:r>
            <a:r>
              <a:rPr lang="pt-BR" dirty="0" err="1">
                <a:solidFill>
                  <a:schemeClr val="lt1"/>
                </a:solidFill>
              </a:rPr>
              <a:t>YouTube</a:t>
            </a:r>
            <a:r>
              <a:rPr lang="pt-BR" dirty="0">
                <a:solidFill>
                  <a:schemeClr val="lt1"/>
                </a:solidFill>
              </a:rPr>
              <a:t> é essencial para alcançar o público interessado em jogos. É onde os vídeos principais serão publicados e onde a comunidade de jogadores costuma se reunir para assistir a conteúdo relacionado a jogos.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2052" name="Picture 4" descr="Logo Youtube Vetores, Ícones e Planos de Fundo para Baixar Gráti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462" y="1199626"/>
            <a:ext cx="5951949" cy="3003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6"/>
                </a:solidFill>
              </a:rPr>
              <a:t>Youtube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333" name="Google Shape;333;p38"/>
          <p:cNvSpPr txBox="1">
            <a:spLocks noGrp="1"/>
          </p:cNvSpPr>
          <p:nvPr>
            <p:ph type="subTitle" idx="1"/>
          </p:nvPr>
        </p:nvSpPr>
        <p:spPr>
          <a:xfrm>
            <a:off x="720000" y="1199626"/>
            <a:ext cx="1972866" cy="24431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pt-BR" dirty="0">
                <a:solidFill>
                  <a:schemeClr val="lt1"/>
                </a:solidFill>
              </a:rPr>
              <a:t>T</a:t>
            </a:r>
            <a:r>
              <a:rPr lang="pt-BR" dirty="0" smtClean="0">
                <a:solidFill>
                  <a:schemeClr val="lt1"/>
                </a:solidFill>
              </a:rPr>
              <a:t>ransmitir </a:t>
            </a:r>
            <a:r>
              <a:rPr lang="pt-BR" dirty="0">
                <a:solidFill>
                  <a:schemeClr val="lt1"/>
                </a:solidFill>
              </a:rPr>
              <a:t>sessões de jogos ao vivo, o </a:t>
            </a:r>
            <a:r>
              <a:rPr lang="pt-BR" dirty="0" err="1">
                <a:solidFill>
                  <a:schemeClr val="lt1"/>
                </a:solidFill>
              </a:rPr>
              <a:t>Twitch</a:t>
            </a:r>
            <a:r>
              <a:rPr lang="pt-BR" dirty="0">
                <a:solidFill>
                  <a:schemeClr val="lt1"/>
                </a:solidFill>
              </a:rPr>
              <a:t> é a plataforma mais adequada. É altamente especializado em streaming ao vivo e permite interações em tempo real com a audiência..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3074" name="Picture 2" descr="Twitch: plataforma anuncia demissão de 400 funcionários | esports | 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9225" y="717022"/>
            <a:ext cx="5196601" cy="2925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7611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9"/>
          <p:cNvSpPr txBox="1">
            <a:spLocks noGrp="1"/>
          </p:cNvSpPr>
          <p:nvPr>
            <p:ph type="title" idx="2"/>
          </p:nvPr>
        </p:nvSpPr>
        <p:spPr>
          <a:xfrm>
            <a:off x="5075340" y="1225212"/>
            <a:ext cx="3488211" cy="20921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sz="4800" dirty="0"/>
              <a:t>Criação de Conteúdo </a:t>
            </a:r>
          </a:p>
        </p:txBody>
      </p:sp>
      <p:cxnSp>
        <p:nvCxnSpPr>
          <p:cNvPr id="343" name="Google Shape;343;p39"/>
          <p:cNvCxnSpPr/>
          <p:nvPr/>
        </p:nvCxnSpPr>
        <p:spPr>
          <a:xfrm rot="10800000">
            <a:off x="4389475" y="1997000"/>
            <a:ext cx="0" cy="31692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diamond" w="med" len="med"/>
          </a:ln>
        </p:spPr>
      </p:cxn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38" y="245334"/>
            <a:ext cx="4093828" cy="2302778"/>
          </a:xfrm>
          <a:prstGeom prst="rect">
            <a:avLst/>
          </a:prstGeom>
        </p:spPr>
      </p:pic>
      <p:pic>
        <p:nvPicPr>
          <p:cNvPr id="5122" name="Picture 2" descr="Todos os jogos do mundo juntos? Site faz lista com games já lançados na  história - Purebrea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333" y="2659311"/>
            <a:ext cx="3870438" cy="2031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o pior ao melhor Soulsborne (Dark Souls, Demon's Souls, Sekiro, Bloodborne  e Elden Ring) - Critical Hit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6" y="8773"/>
            <a:ext cx="9128403" cy="5134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8" name="Google Shape;418;p43"/>
          <p:cNvSpPr txBox="1">
            <a:spLocks noGrp="1"/>
          </p:cNvSpPr>
          <p:nvPr>
            <p:ph type="title"/>
          </p:nvPr>
        </p:nvSpPr>
        <p:spPr>
          <a:xfrm>
            <a:off x="716475" y="3805725"/>
            <a:ext cx="7456800" cy="7059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Gameplay, análise, notícias, dicas e eventos</a:t>
            </a:r>
            <a:endParaRPr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ítulo 1"/>
          <p:cNvSpPr>
            <a:spLocks noGrp="1"/>
          </p:cNvSpPr>
          <p:nvPr>
            <p:ph type="subTitle" idx="1"/>
          </p:nvPr>
        </p:nvSpPr>
        <p:spPr>
          <a:xfrm>
            <a:off x="719999" y="1538850"/>
            <a:ext cx="7635435" cy="2898926"/>
          </a:xfrm>
        </p:spPr>
        <p:txBody>
          <a:bodyPr/>
          <a:lstStyle/>
          <a:p>
            <a:r>
              <a:rPr lang="pt-BR" b="1" dirty="0"/>
              <a:t>Nossa voz e estilo também devem estar alinhados com nossos objetivos. Se queremos compartilhar informações detalhadas sobre jogos, uma voz mais séria e analítica é apropriada. Se nosso objetivo é criar uma comunidade de jogadores entusiasmados, uma voz amigável e entusiástica faz mais sentido.</a:t>
            </a:r>
            <a:endParaRPr lang="pt-BR" dirty="0"/>
          </a:p>
          <a:p>
            <a:r>
              <a:rPr lang="pt-BR" b="1" dirty="0"/>
              <a:t> </a:t>
            </a:r>
            <a:endParaRPr lang="pt-BR" dirty="0"/>
          </a:p>
          <a:p>
            <a:r>
              <a:rPr lang="pt-BR" b="1" dirty="0"/>
              <a:t>Em resumo, manter uma voz e estilo consistentes nos ajuda a construir nossa marca, criar expectativas claras e atrair o público certo. É fundamental para o sucesso do </a:t>
            </a:r>
            <a:r>
              <a:rPr lang="pt-BR" b="1" dirty="0" err="1"/>
              <a:t>JMGames</a:t>
            </a:r>
            <a:r>
              <a:rPr lang="pt-BR" b="1" dirty="0"/>
              <a:t> e para nos destacarmos no mundo dos jogos.</a:t>
            </a:r>
            <a:endParaRPr lang="pt-BR" dirty="0"/>
          </a:p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bg1"/>
                </a:solidFill>
              </a:rPr>
              <a:t>Manter uma voz consistente 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7911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ítulo 1"/>
          <p:cNvSpPr>
            <a:spLocks noGrp="1"/>
          </p:cNvSpPr>
          <p:nvPr>
            <p:ph type="subTitle" idx="1"/>
          </p:nvPr>
        </p:nvSpPr>
        <p:spPr>
          <a:xfrm>
            <a:off x="720000" y="1538850"/>
            <a:ext cx="7704000" cy="2103900"/>
          </a:xfrm>
        </p:spPr>
        <p:txBody>
          <a:bodyPr/>
          <a:lstStyle/>
          <a:p>
            <a:r>
              <a:rPr lang="pt-BR" dirty="0"/>
              <a:t>É fundamental que sejamos autênticos em nosso perfil </a:t>
            </a:r>
            <a:r>
              <a:rPr lang="pt-BR" dirty="0" err="1"/>
              <a:t>JMGames</a:t>
            </a:r>
            <a:r>
              <a:rPr lang="pt-BR" dirty="0"/>
              <a:t>, especialmente quando se trata de conteúdo relacionado a jogos. Nossa paixão pelos jogos deve ser genuína e refletida em todas as postagens. Evitaremos qualquer aparência de artificialidade, mantendo a sinceridade em nossa abordagem.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accent5"/>
                </a:solidFill>
              </a:rPr>
              <a:t>Autenticidade</a:t>
            </a:r>
            <a:endParaRPr lang="pt-BR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1492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ming Design Portfolio by Slidesgo">
  <a:themeElements>
    <a:clrScheme name="Simple Light">
      <a:dk1>
        <a:srgbClr val="020202"/>
      </a:dk1>
      <a:lt1>
        <a:srgbClr val="FFFFFF"/>
      </a:lt1>
      <a:dk2>
        <a:srgbClr val="FF5E68"/>
      </a:dk2>
      <a:lt2>
        <a:srgbClr val="FF0013"/>
      </a:lt2>
      <a:accent1>
        <a:srgbClr val="FF0B0B"/>
      </a:accent1>
      <a:accent2>
        <a:srgbClr val="82FFFE"/>
      </a:accent2>
      <a:accent3>
        <a:srgbClr val="B29CFF"/>
      </a:accent3>
      <a:accent4>
        <a:srgbClr val="B29CFF"/>
      </a:accent4>
      <a:accent5>
        <a:srgbClr val="04CFCF"/>
      </a:accent5>
      <a:accent6>
        <a:srgbClr val="82FFFE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496</Words>
  <Application>Microsoft Office PowerPoint</Application>
  <PresentationFormat>Apresentação na tela (16:9)</PresentationFormat>
  <Paragraphs>28</Paragraphs>
  <Slides>16</Slides>
  <Notes>8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0" baseType="lpstr">
      <vt:lpstr>Russo One</vt:lpstr>
      <vt:lpstr>Arial</vt:lpstr>
      <vt:lpstr>Jura</vt:lpstr>
      <vt:lpstr>Gaming Design Portfolio by Slidesgo</vt:lpstr>
      <vt:lpstr>JMGames</vt:lpstr>
      <vt:lpstr>Objetivo</vt:lpstr>
      <vt:lpstr>Sobre o canal</vt:lpstr>
      <vt:lpstr>Youtube</vt:lpstr>
      <vt:lpstr>Youtube</vt:lpstr>
      <vt:lpstr>Criação de Conteúdo </vt:lpstr>
      <vt:lpstr>Gameplay, análise, notícias, dicas e eventos</vt:lpstr>
      <vt:lpstr>Manter uma voz consistente </vt:lpstr>
      <vt:lpstr>Autenticidade</vt:lpstr>
      <vt:lpstr>Interação com o público</vt:lpstr>
      <vt:lpstr>Uso de hashtags </vt:lpstr>
      <vt:lpstr>Publicação regular</vt:lpstr>
      <vt:lpstr>Lives</vt:lpstr>
      <vt:lpstr>Apresentação do PowerPoint</vt:lpstr>
      <vt:lpstr>Apresentação do PowerPoint</vt:lpstr>
      <vt:lpstr>Obrigado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JMGames</dc:title>
  <cp:lastModifiedBy>etec</cp:lastModifiedBy>
  <cp:revision>16</cp:revision>
  <dcterms:modified xsi:type="dcterms:W3CDTF">2023-11-01T13:39:35Z</dcterms:modified>
</cp:coreProperties>
</file>